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8" r:id="rId4"/>
  </p:sldMasterIdLst>
  <p:notesMasterIdLst>
    <p:notesMasterId r:id="rId17"/>
  </p:notesMasterIdLst>
  <p:sldIdLst>
    <p:sldId id="305" r:id="rId5"/>
    <p:sldId id="311" r:id="rId6"/>
    <p:sldId id="312" r:id="rId7"/>
    <p:sldId id="313" r:id="rId8"/>
    <p:sldId id="320" r:id="rId9"/>
    <p:sldId id="314" r:id="rId10"/>
    <p:sldId id="316" r:id="rId11"/>
    <p:sldId id="319" r:id="rId12"/>
    <p:sldId id="321" r:id="rId13"/>
    <p:sldId id="317" r:id="rId14"/>
    <p:sldId id="323" r:id="rId15"/>
    <p:sldId id="31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C234"/>
    <a:srgbClr val="FFFF99"/>
    <a:srgbClr val="CE04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444" autoAdjust="0"/>
  </p:normalViewPr>
  <p:slideViewPr>
    <p:cSldViewPr snapToGrid="0">
      <p:cViewPr varScale="1">
        <p:scale>
          <a:sx n="61" d="100"/>
          <a:sy n="61" d="100"/>
        </p:scale>
        <p:origin x="10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C00E0E-EF7E-4617-AF4D-B99ADBFBECF6}" type="datetimeFigureOut">
              <a:rPr lang="en-US" smtClean="0"/>
              <a:t>3/26/2022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205DA9-E0E3-4922-9295-5F769C487672}" type="slidenum">
              <a:rPr lang="en-US" smtClean="0"/>
              <a:t>‹#›</a:t>
            </a:fld>
            <a:endParaRPr lang="en-US"/>
          </a:p>
        </p:txBody>
      </p:sp>
    </p:spTree>
    <p:extLst>
      <p:ext uri="{BB962C8B-B14F-4D97-AF65-F5344CB8AC3E}">
        <p14:creationId xmlns:p14="http://schemas.microsoft.com/office/powerpoint/2010/main" val="3541414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05DA9-E0E3-4922-9295-5F769C487672}" type="slidenum">
              <a:rPr lang="en-US" smtClean="0"/>
              <a:t>1</a:t>
            </a:fld>
            <a:endParaRPr lang="en-US"/>
          </a:p>
        </p:txBody>
      </p:sp>
    </p:spTree>
    <p:extLst>
      <p:ext uri="{BB962C8B-B14F-4D97-AF65-F5344CB8AC3E}">
        <p14:creationId xmlns:p14="http://schemas.microsoft.com/office/powerpoint/2010/main" val="2083186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05DA9-E0E3-4922-9295-5F769C487672}" type="slidenum">
              <a:rPr lang="en-US" smtClean="0"/>
              <a:t>10</a:t>
            </a:fld>
            <a:endParaRPr lang="en-US"/>
          </a:p>
        </p:txBody>
      </p:sp>
    </p:spTree>
    <p:extLst>
      <p:ext uri="{BB962C8B-B14F-4D97-AF65-F5344CB8AC3E}">
        <p14:creationId xmlns:p14="http://schemas.microsoft.com/office/powerpoint/2010/main" val="2589014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05DA9-E0E3-4922-9295-5F769C487672}" type="slidenum">
              <a:rPr lang="en-US" smtClean="0"/>
              <a:t>2</a:t>
            </a:fld>
            <a:endParaRPr lang="en-US"/>
          </a:p>
        </p:txBody>
      </p:sp>
    </p:spTree>
    <p:extLst>
      <p:ext uri="{BB962C8B-B14F-4D97-AF65-F5344CB8AC3E}">
        <p14:creationId xmlns:p14="http://schemas.microsoft.com/office/powerpoint/2010/main" val="3761534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05DA9-E0E3-4922-9295-5F769C487672}" type="slidenum">
              <a:rPr lang="en-US" smtClean="0"/>
              <a:t>3</a:t>
            </a:fld>
            <a:endParaRPr lang="en-US"/>
          </a:p>
        </p:txBody>
      </p:sp>
    </p:spTree>
    <p:extLst>
      <p:ext uri="{BB962C8B-B14F-4D97-AF65-F5344CB8AC3E}">
        <p14:creationId xmlns:p14="http://schemas.microsoft.com/office/powerpoint/2010/main" val="1772929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05DA9-E0E3-4922-9295-5F769C487672}" type="slidenum">
              <a:rPr lang="en-US" smtClean="0"/>
              <a:t>4</a:t>
            </a:fld>
            <a:endParaRPr lang="en-US"/>
          </a:p>
        </p:txBody>
      </p:sp>
    </p:spTree>
    <p:extLst>
      <p:ext uri="{BB962C8B-B14F-4D97-AF65-F5344CB8AC3E}">
        <p14:creationId xmlns:p14="http://schemas.microsoft.com/office/powerpoint/2010/main" val="4208596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05DA9-E0E3-4922-9295-5F769C487672}" type="slidenum">
              <a:rPr lang="en-US" smtClean="0"/>
              <a:t>5</a:t>
            </a:fld>
            <a:endParaRPr lang="en-US"/>
          </a:p>
        </p:txBody>
      </p:sp>
    </p:spTree>
    <p:extLst>
      <p:ext uri="{BB962C8B-B14F-4D97-AF65-F5344CB8AC3E}">
        <p14:creationId xmlns:p14="http://schemas.microsoft.com/office/powerpoint/2010/main" val="4246746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05DA9-E0E3-4922-9295-5F769C487672}" type="slidenum">
              <a:rPr lang="en-US" smtClean="0"/>
              <a:t>6</a:t>
            </a:fld>
            <a:endParaRPr lang="en-US"/>
          </a:p>
        </p:txBody>
      </p:sp>
    </p:spTree>
    <p:extLst>
      <p:ext uri="{BB962C8B-B14F-4D97-AF65-F5344CB8AC3E}">
        <p14:creationId xmlns:p14="http://schemas.microsoft.com/office/powerpoint/2010/main" val="129441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05DA9-E0E3-4922-9295-5F769C487672}" type="slidenum">
              <a:rPr lang="en-US" smtClean="0"/>
              <a:t>7</a:t>
            </a:fld>
            <a:endParaRPr lang="en-US"/>
          </a:p>
        </p:txBody>
      </p:sp>
    </p:spTree>
    <p:extLst>
      <p:ext uri="{BB962C8B-B14F-4D97-AF65-F5344CB8AC3E}">
        <p14:creationId xmlns:p14="http://schemas.microsoft.com/office/powerpoint/2010/main" val="1566213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05DA9-E0E3-4922-9295-5F769C487672}" type="slidenum">
              <a:rPr lang="en-US" smtClean="0"/>
              <a:t>8</a:t>
            </a:fld>
            <a:endParaRPr lang="en-US"/>
          </a:p>
        </p:txBody>
      </p:sp>
    </p:spTree>
    <p:extLst>
      <p:ext uri="{BB962C8B-B14F-4D97-AF65-F5344CB8AC3E}">
        <p14:creationId xmlns:p14="http://schemas.microsoft.com/office/powerpoint/2010/main" val="1354480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05DA9-E0E3-4922-9295-5F769C487672}" type="slidenum">
              <a:rPr lang="en-US" smtClean="0"/>
              <a:t>9</a:t>
            </a:fld>
            <a:endParaRPr lang="en-US"/>
          </a:p>
        </p:txBody>
      </p:sp>
    </p:spTree>
    <p:extLst>
      <p:ext uri="{BB962C8B-B14F-4D97-AF65-F5344CB8AC3E}">
        <p14:creationId xmlns:p14="http://schemas.microsoft.com/office/powerpoint/2010/main" val="1979021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3/26/2022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31384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3ED0CC-082F-4160-86E5-0D6041F12778}" type="datetime1">
              <a:rPr lang="en-US" smtClean="0"/>
              <a:t>3/26/2022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1540144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073ED0CC-082F-4160-86E5-0D6041F12778}" type="datetime1">
              <a:rPr lang="en-US" smtClean="0"/>
              <a:t>3/26/2022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8562765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073ED0CC-082F-4160-86E5-0D6041F12778}" type="datetime1">
              <a:rPr lang="en-US" smtClean="0"/>
              <a:t>3/26/2022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3829848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3/26/2022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00439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3/26/2022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53151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3/26/2022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67987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3/26/2022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2988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3/26/2022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58501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3/26/2022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52473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3/26/2022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46983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3/26/2022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21926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3/26/2022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37075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073ED0CC-082F-4160-86E5-0D6041F12778}" type="datetime1">
              <a:rPr lang="en-US" smtClean="0"/>
              <a:t>3/26/2022</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159244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73ED0CC-082F-4160-86E5-0D6041F12778}" type="datetime1">
              <a:rPr lang="en-US" smtClean="0"/>
              <a:t>3/26/2022</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87079702"/>
      </p:ext>
    </p:extLst>
  </p:cSld>
  <p:clrMap bg1="dk1" tx1="lt1" bg2="dk2"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9.xml"/><Relationship Id="rId7" Type="http://schemas.openxmlformats.org/officeDocument/2006/relationships/image" Target="../media/image16.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jpg"/><Relationship Id="rId5" Type="http://schemas.openxmlformats.org/officeDocument/2006/relationships/image" Target="../media/image14.jpg"/><Relationship Id="rId10"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image" Target="../media/image18.jpg"/></Relationships>
</file>

<file path=ppt/slides/_rels/slide11.xml.rels><?xml version="1.0" encoding="UTF-8" standalone="yes"?>
<Relationships xmlns="http://schemas.openxmlformats.org/package/2006/relationships"><Relationship Id="rId8" Type="http://schemas.openxmlformats.org/officeDocument/2006/relationships/hyperlink" Target="mailto:kouho@pref.fukushima.lg.jp" TargetMode="External"/><Relationship Id="rId3" Type="http://schemas.openxmlformats.org/officeDocument/2006/relationships/slideLayout" Target="../slideLayouts/slideLayout7.xml"/><Relationship Id="rId7" Type="http://schemas.openxmlformats.org/officeDocument/2006/relationships/hyperlink" Target="https://www.facebook.com/Japan.PMO"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kantei.go.jp/foreign/forms/comment_ssl.html" TargetMode="External"/><Relationship Id="rId5" Type="http://schemas.openxmlformats.org/officeDocument/2006/relationships/hyperlink" Target="https://www4.tepco.co.jp/en/other/contact/general-e.html" TargetMode="External"/><Relationship Id="rId10" Type="http://schemas.openxmlformats.org/officeDocument/2006/relationships/image" Target="../media/image4.png"/><Relationship Id="rId4" Type="http://schemas.openxmlformats.org/officeDocument/2006/relationships/hyperlink" Target="https://mm-enquete-cnt.meti.go.jp/form/pub/honsyo03/contact_us" TargetMode="External"/><Relationship Id="rId9" Type="http://schemas.openxmlformats.org/officeDocument/2006/relationships/hyperlink" Target="http://www.facebook.com/jimin.official"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hyperlink" Target="https://www.311support.net/" TargetMode="External"/><Relationship Id="rId4" Type="http://schemas.openxmlformats.org/officeDocument/2006/relationships/hyperlink" Target="https://docs.google.com/forms/d/e/1FAIpQLSdzGq6zWDWjmF0SmQurGX1frbrGIktOQz-Hi0cyTv2DdzCKXg/viewform"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11.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2.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3.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05AC74-6838-4CD9-B157-B3BB3E2F5415}"/>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0" y="10"/>
            <a:ext cx="12191980" cy="6857990"/>
          </a:xfrm>
          <a:prstGeom prst="rect">
            <a:avLst/>
          </a:prstGeom>
          <a:solidFill>
            <a:schemeClr val="accent6">
              <a:lumMod val="60000"/>
              <a:lumOff val="40000"/>
            </a:schemeClr>
          </a:solidFill>
        </p:spPr>
      </p:pic>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0" y="2647506"/>
            <a:ext cx="5603358" cy="1403497"/>
          </a:xfrm>
          <a:solidFill>
            <a:schemeClr val="accent6">
              <a:lumMod val="20000"/>
              <a:lumOff val="80000"/>
            </a:schemeClr>
          </a:solidFill>
          <a:effectLst>
            <a:outerShdw blurRad="50800" dist="38100" dir="13500000" algn="br" rotWithShape="0">
              <a:prstClr val="black">
                <a:alpha val="40000"/>
              </a:prstClr>
            </a:outerShdw>
          </a:effectLst>
        </p:spPr>
        <p:txBody>
          <a:bodyPr>
            <a:normAutofit fontScale="90000"/>
          </a:bodyPr>
          <a:lstStyle/>
          <a:p>
            <a:r>
              <a:rPr lang="en-US" sz="4800" dirty="0">
                <a:solidFill>
                  <a:schemeClr val="bg1"/>
                </a:solidFill>
              </a:rPr>
              <a:t>FUKUSHIMA</a:t>
            </a:r>
            <a:br>
              <a:rPr lang="en-US" sz="4400" dirty="0">
                <a:solidFill>
                  <a:schemeClr val="bg1"/>
                </a:solidFill>
              </a:rPr>
            </a:br>
            <a:r>
              <a:rPr lang="en-US" sz="4400" dirty="0">
                <a:solidFill>
                  <a:schemeClr val="bg1"/>
                </a:solidFill>
              </a:rPr>
              <a:t>A timeline of tragedy</a:t>
            </a:r>
          </a:p>
        </p:txBody>
      </p:sp>
      <p:pic>
        <p:nvPicPr>
          <p:cNvPr id="7" name="Audio 6">
            <a:hlinkClick r:id="" action="ppaction://media"/>
            <a:extLst>
              <a:ext uri="{FF2B5EF4-FFF2-40B4-BE49-F238E27FC236}">
                <a16:creationId xmlns:a16="http://schemas.microsoft.com/office/drawing/2014/main" id="{D2258EB8-9CA8-427A-A6D4-AA00A0ABFD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46576508"/>
      </p:ext>
    </p:extLst>
  </p:cSld>
  <p:clrMapOvr>
    <a:masterClrMapping/>
  </p:clrMapOvr>
  <mc:AlternateContent xmlns:mc="http://schemas.openxmlformats.org/markup-compatibility/2006" xmlns:p14="http://schemas.microsoft.com/office/powerpoint/2010/main">
    <mc:Choice Requires="p14">
      <p:transition spd="slow" p14:dur="2000" advTm="35111"/>
    </mc:Choice>
    <mc:Fallback xmlns="">
      <p:transition spd="slow" advTm="35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F89F-6411-4973-BDAE-59C474752400}"/>
              </a:ext>
            </a:extLst>
          </p:cNvPr>
          <p:cNvSpPr>
            <a:spLocks noGrp="1"/>
          </p:cNvSpPr>
          <p:nvPr>
            <p:ph type="title"/>
          </p:nvPr>
        </p:nvSpPr>
        <p:spPr>
          <a:xfrm>
            <a:off x="352942" y="192624"/>
            <a:ext cx="5603358" cy="1617163"/>
          </a:xfrm>
          <a:solidFill>
            <a:srgbClr val="7EC234"/>
          </a:solidFill>
        </p:spPr>
        <p:txBody>
          <a:bodyPr anchor="ctr"/>
          <a:lstStyle/>
          <a:p>
            <a:r>
              <a:rPr lang="en-US" b="1" dirty="0"/>
              <a:t>RADIOACTIVE TESTING OF PACIFIC OCEAN WATER FOR RADIOACTIVITY FROM FUKUSHIMA</a:t>
            </a:r>
          </a:p>
        </p:txBody>
      </p:sp>
      <p:sp>
        <p:nvSpPr>
          <p:cNvPr id="4" name="Text Placeholder 3">
            <a:extLst>
              <a:ext uri="{FF2B5EF4-FFF2-40B4-BE49-F238E27FC236}">
                <a16:creationId xmlns:a16="http://schemas.microsoft.com/office/drawing/2014/main" id="{65FBD385-D62B-456A-AE30-6FF29A2C642A}"/>
              </a:ext>
            </a:extLst>
          </p:cNvPr>
          <p:cNvSpPr>
            <a:spLocks noGrp="1"/>
          </p:cNvSpPr>
          <p:nvPr>
            <p:ph type="body" sz="half" idx="2"/>
          </p:nvPr>
        </p:nvSpPr>
        <p:spPr>
          <a:xfrm>
            <a:off x="253638" y="1824925"/>
            <a:ext cx="5702662" cy="2978165"/>
          </a:xfrm>
        </p:spPr>
        <p:txBody>
          <a:bodyPr anchor="t">
            <a:normAutofit fontScale="32500" lnSpcReduction="20000"/>
          </a:bodyPr>
          <a:lstStyle/>
          <a:p>
            <a:pPr marL="571500" indent="-571500">
              <a:buFont typeface="Wingdings" panose="05000000000000000000" pitchFamily="2" charset="2"/>
              <a:buChar char="v"/>
            </a:pPr>
            <a:r>
              <a:rPr lang="en-US" sz="4900" dirty="0"/>
              <a:t>2014 – In partnership with Woods Hole Oceanographic Institute Mothers for Peace begins sampling ocean water.</a:t>
            </a:r>
          </a:p>
          <a:p>
            <a:pPr marL="571500" indent="-571500">
              <a:buFont typeface="Wingdings" panose="05000000000000000000" pitchFamily="2" charset="2"/>
              <a:buChar char="v"/>
            </a:pPr>
            <a:r>
              <a:rPr lang="en-US" sz="4900" dirty="0"/>
              <a:t>First tests show elevated levels of Cesium 137 showing radiation from Fukushima had reached California shores</a:t>
            </a:r>
          </a:p>
          <a:p>
            <a:pPr marL="571500" indent="-571500">
              <a:buFont typeface="Wingdings" panose="05000000000000000000" pitchFamily="2" charset="2"/>
              <a:buChar char="v"/>
            </a:pPr>
            <a:r>
              <a:rPr lang="en-US" sz="4900" dirty="0"/>
              <a:t>2014 – 2017 – Cesium 137 levels went up and down</a:t>
            </a:r>
          </a:p>
          <a:p>
            <a:pPr marL="571500" indent="-571500">
              <a:buFont typeface="Wingdings" panose="05000000000000000000" pitchFamily="2" charset="2"/>
              <a:buChar char="v"/>
            </a:pPr>
            <a:r>
              <a:rPr lang="en-US" sz="4900" dirty="0"/>
              <a:t>2018 – Cesium 137 spiked</a:t>
            </a:r>
          </a:p>
          <a:p>
            <a:pPr marL="571500" indent="-571500">
              <a:buFont typeface="Wingdings" panose="05000000000000000000" pitchFamily="2" charset="2"/>
              <a:buChar char="v"/>
            </a:pPr>
            <a:r>
              <a:rPr lang="en-US" sz="4900" dirty="0"/>
              <a:t>2019 – 2021 – Cesium 137 levels rose and fell</a:t>
            </a:r>
          </a:p>
          <a:p>
            <a:pPr marL="571500" indent="-571500">
              <a:buFont typeface="Wingdings" panose="05000000000000000000" pitchFamily="2" charset="2"/>
              <a:buChar char="v"/>
            </a:pPr>
            <a:r>
              <a:rPr lang="en-US" sz="4900" dirty="0"/>
              <a:t>2022 – Testing will continue</a:t>
            </a:r>
          </a:p>
          <a:p>
            <a:endParaRPr lang="en-US" dirty="0"/>
          </a:p>
        </p:txBody>
      </p:sp>
      <p:pic>
        <p:nvPicPr>
          <p:cNvPr id="14" name="Picture 13">
            <a:extLst>
              <a:ext uri="{FF2B5EF4-FFF2-40B4-BE49-F238E27FC236}">
                <a16:creationId xmlns:a16="http://schemas.microsoft.com/office/drawing/2014/main" id="{3429CDAE-56D5-4AA4-9EBA-779B2A1554EB}"/>
              </a:ext>
            </a:extLst>
          </p:cNvPr>
          <p:cNvPicPr>
            <a:picLocks noChangeAspect="1"/>
          </p:cNvPicPr>
          <p:nvPr/>
        </p:nvPicPr>
        <p:blipFill>
          <a:blip r:embed="rId5"/>
          <a:stretch>
            <a:fillRect/>
          </a:stretch>
        </p:blipFill>
        <p:spPr>
          <a:xfrm>
            <a:off x="4564062" y="4735995"/>
            <a:ext cx="1509822" cy="2013096"/>
          </a:xfrm>
          <a:prstGeom prst="rect">
            <a:avLst/>
          </a:prstGeom>
        </p:spPr>
      </p:pic>
      <p:pic>
        <p:nvPicPr>
          <p:cNvPr id="16" name="Picture 15">
            <a:extLst>
              <a:ext uri="{FF2B5EF4-FFF2-40B4-BE49-F238E27FC236}">
                <a16:creationId xmlns:a16="http://schemas.microsoft.com/office/drawing/2014/main" id="{CA1C028E-DF8E-4D0D-85FB-B367008F69F5}"/>
              </a:ext>
            </a:extLst>
          </p:cNvPr>
          <p:cNvPicPr>
            <a:picLocks noChangeAspect="1"/>
          </p:cNvPicPr>
          <p:nvPr/>
        </p:nvPicPr>
        <p:blipFill>
          <a:blip r:embed="rId6"/>
          <a:stretch>
            <a:fillRect/>
          </a:stretch>
        </p:blipFill>
        <p:spPr>
          <a:xfrm>
            <a:off x="6960640" y="4735994"/>
            <a:ext cx="1509823" cy="2013097"/>
          </a:xfrm>
          <a:prstGeom prst="rect">
            <a:avLst/>
          </a:prstGeom>
        </p:spPr>
      </p:pic>
      <p:pic>
        <p:nvPicPr>
          <p:cNvPr id="18" name="Picture 17">
            <a:extLst>
              <a:ext uri="{FF2B5EF4-FFF2-40B4-BE49-F238E27FC236}">
                <a16:creationId xmlns:a16="http://schemas.microsoft.com/office/drawing/2014/main" id="{F07EF10E-4AE3-4AB6-A282-27EE0E376237}"/>
              </a:ext>
            </a:extLst>
          </p:cNvPr>
          <p:cNvPicPr>
            <a:picLocks noChangeAspect="1"/>
          </p:cNvPicPr>
          <p:nvPr/>
        </p:nvPicPr>
        <p:blipFill>
          <a:blip r:embed="rId7"/>
          <a:stretch>
            <a:fillRect/>
          </a:stretch>
        </p:blipFill>
        <p:spPr>
          <a:xfrm>
            <a:off x="9424047" y="4730564"/>
            <a:ext cx="2693292" cy="2018527"/>
          </a:xfrm>
          <a:prstGeom prst="rect">
            <a:avLst/>
          </a:prstGeom>
        </p:spPr>
      </p:pic>
      <p:pic>
        <p:nvPicPr>
          <p:cNvPr id="21" name="Picture 20">
            <a:extLst>
              <a:ext uri="{FF2B5EF4-FFF2-40B4-BE49-F238E27FC236}">
                <a16:creationId xmlns:a16="http://schemas.microsoft.com/office/drawing/2014/main" id="{6CB8658A-8CCC-435E-BEF1-E097867CFD15}"/>
              </a:ext>
            </a:extLst>
          </p:cNvPr>
          <p:cNvPicPr>
            <a:picLocks noChangeAspect="1"/>
          </p:cNvPicPr>
          <p:nvPr/>
        </p:nvPicPr>
        <p:blipFill>
          <a:blip r:embed="rId8"/>
          <a:stretch>
            <a:fillRect/>
          </a:stretch>
        </p:blipFill>
        <p:spPr>
          <a:xfrm>
            <a:off x="5956300" y="192624"/>
            <a:ext cx="6161039" cy="4528232"/>
          </a:xfrm>
          <a:prstGeom prst="rect">
            <a:avLst/>
          </a:prstGeom>
        </p:spPr>
      </p:pic>
      <p:pic>
        <p:nvPicPr>
          <p:cNvPr id="25" name="Picture 24">
            <a:extLst>
              <a:ext uri="{FF2B5EF4-FFF2-40B4-BE49-F238E27FC236}">
                <a16:creationId xmlns:a16="http://schemas.microsoft.com/office/drawing/2014/main" id="{84A01140-4B6C-4EBC-848A-C5985EC6C6DE}"/>
              </a:ext>
            </a:extLst>
          </p:cNvPr>
          <p:cNvPicPr>
            <a:picLocks noChangeAspect="1"/>
          </p:cNvPicPr>
          <p:nvPr/>
        </p:nvPicPr>
        <p:blipFill>
          <a:blip r:embed="rId9"/>
          <a:stretch>
            <a:fillRect/>
          </a:stretch>
        </p:blipFill>
        <p:spPr>
          <a:xfrm>
            <a:off x="253638" y="4803091"/>
            <a:ext cx="3423669" cy="1873475"/>
          </a:xfrm>
          <a:prstGeom prst="rect">
            <a:avLst/>
          </a:prstGeom>
        </p:spPr>
      </p:pic>
      <p:pic>
        <p:nvPicPr>
          <p:cNvPr id="6" name="Audio 5">
            <a:hlinkClick r:id="" action="ppaction://media"/>
            <a:extLst>
              <a:ext uri="{FF2B5EF4-FFF2-40B4-BE49-F238E27FC236}">
                <a16:creationId xmlns:a16="http://schemas.microsoft.com/office/drawing/2014/main" id="{99F3342D-F5D5-418A-A9C7-10A9EE74FFD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77952074"/>
      </p:ext>
    </p:extLst>
  </p:cSld>
  <p:clrMapOvr>
    <a:masterClrMapping/>
  </p:clrMapOvr>
  <mc:AlternateContent xmlns:mc="http://schemas.openxmlformats.org/markup-compatibility/2006">
    <mc:Choice xmlns:p14="http://schemas.microsoft.com/office/powerpoint/2010/main" Requires="p14">
      <p:transition spd="slow" p14:dur="2000" advTm="81196"/>
    </mc:Choice>
    <mc:Fallback>
      <p:transition spd="slow" advTm="81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BFA871-BB5A-42A8-9230-99686EA21735}"/>
              </a:ext>
            </a:extLst>
          </p:cNvPr>
          <p:cNvSpPr txBox="1"/>
          <p:nvPr/>
        </p:nvSpPr>
        <p:spPr>
          <a:xfrm>
            <a:off x="980089" y="394692"/>
            <a:ext cx="10231821" cy="6463308"/>
          </a:xfrm>
          <a:prstGeom prst="rect">
            <a:avLst/>
          </a:prstGeom>
          <a:noFill/>
        </p:spPr>
        <p:txBody>
          <a:bodyPr wrap="square" rtlCol="0">
            <a:spAutoFit/>
          </a:bodyPr>
          <a:lstStyle/>
          <a:p>
            <a:r>
              <a:rPr lang="en-US" dirty="0"/>
              <a:t>If you are interested in pursuing further action, Japanese government contacts are here:</a:t>
            </a:r>
          </a:p>
          <a:p>
            <a:endParaRPr lang="en-US" dirty="0"/>
          </a:p>
          <a:p>
            <a:r>
              <a:rPr lang="en-US" dirty="0"/>
              <a:t>Ministry of Economy, Trade &amp; Industry (METI) (thru their website)</a:t>
            </a:r>
          </a:p>
          <a:p>
            <a:r>
              <a:rPr lang="en-US" dirty="0">
                <a:hlinkClick r:id="rId4"/>
              </a:rPr>
              <a:t>https://mm-enquete-cnt.meti.go.jp/form/pub/honsyo03/contact_us</a:t>
            </a:r>
            <a:endParaRPr lang="en-US" dirty="0"/>
          </a:p>
          <a:p>
            <a:endParaRPr lang="en-US" dirty="0"/>
          </a:p>
          <a:p>
            <a:r>
              <a:rPr lang="en-US" dirty="0"/>
              <a:t>TEPCO (through their website) </a:t>
            </a:r>
          </a:p>
          <a:p>
            <a:r>
              <a:rPr lang="en-US" dirty="0">
                <a:hlinkClick r:id="rId5"/>
              </a:rPr>
              <a:t>https://www4.tepco.co.jp/en/other/contact/general-e.html</a:t>
            </a:r>
            <a:endParaRPr lang="en-US" dirty="0"/>
          </a:p>
          <a:p>
            <a:endParaRPr lang="en-US" dirty="0"/>
          </a:p>
          <a:p>
            <a:r>
              <a:rPr lang="en-US" dirty="0"/>
              <a:t>Japanese Prime Minister &amp; Cabinet (thru their website) </a:t>
            </a:r>
          </a:p>
          <a:p>
            <a:r>
              <a:rPr lang="en-US" dirty="0">
                <a:hlinkClick r:id="rId6"/>
              </a:rPr>
              <a:t>https://www.kantei.go.jp/foreign/forms/comment_ssl.html</a:t>
            </a:r>
            <a:endParaRPr lang="en-US" dirty="0"/>
          </a:p>
          <a:p>
            <a:r>
              <a:rPr lang="en-US" dirty="0">
                <a:hlinkClick r:id="rId7"/>
              </a:rPr>
              <a:t>https://www.facebook.com/Japan.PMO</a:t>
            </a:r>
            <a:endParaRPr lang="en-US" dirty="0"/>
          </a:p>
          <a:p>
            <a:endParaRPr lang="en-US" dirty="0"/>
          </a:p>
          <a:p>
            <a:r>
              <a:rPr lang="en-US" dirty="0"/>
              <a:t>Fukushima Prefectural Government</a:t>
            </a:r>
          </a:p>
          <a:p>
            <a:r>
              <a:rPr lang="en-US" dirty="0"/>
              <a:t>2-16 </a:t>
            </a:r>
            <a:r>
              <a:rPr lang="en-US" dirty="0" err="1"/>
              <a:t>Sugitsuma-cho</a:t>
            </a:r>
            <a:r>
              <a:rPr lang="en-US" dirty="0"/>
              <a:t>, Fukushima City, Fukushima 960-8670, Japan</a:t>
            </a:r>
          </a:p>
          <a:p>
            <a:r>
              <a:rPr lang="en-US" dirty="0"/>
              <a:t>Tel: +81-24-521-111</a:t>
            </a:r>
          </a:p>
          <a:p>
            <a:r>
              <a:rPr lang="en-US" dirty="0">
                <a:hlinkClick r:id="rId8"/>
              </a:rPr>
              <a:t>kouho@pref.fukushima.lg.jp</a:t>
            </a:r>
            <a:endParaRPr lang="en-US" dirty="0"/>
          </a:p>
          <a:p>
            <a:endParaRPr lang="en-US" dirty="0"/>
          </a:p>
          <a:p>
            <a:r>
              <a:rPr lang="en-US" dirty="0"/>
              <a:t>Liberal Democratic Party of Japan (ruling party)</a:t>
            </a:r>
          </a:p>
          <a:p>
            <a:r>
              <a:rPr lang="en-US" dirty="0"/>
              <a:t>1-11-23 </a:t>
            </a:r>
            <a:r>
              <a:rPr lang="en-US" dirty="0" err="1"/>
              <a:t>Nagatacho</a:t>
            </a:r>
            <a:r>
              <a:rPr lang="en-US" dirty="0"/>
              <a:t>, Chiyoda-</a:t>
            </a:r>
            <a:r>
              <a:rPr lang="en-US" dirty="0" err="1"/>
              <a:t>ku</a:t>
            </a:r>
            <a:r>
              <a:rPr lang="en-US" dirty="0"/>
              <a:t>, Tokyo 100-8910 Japan</a:t>
            </a:r>
          </a:p>
          <a:p>
            <a:r>
              <a:rPr lang="en-US" dirty="0"/>
              <a:t>Tel: +81-3-3581-6211</a:t>
            </a:r>
          </a:p>
          <a:p>
            <a:r>
              <a:rPr lang="en-US" dirty="0">
                <a:hlinkClick r:id="rId9"/>
              </a:rPr>
              <a:t>www.facebook.com/jimin.official</a:t>
            </a:r>
            <a:endParaRPr lang="en-US" dirty="0"/>
          </a:p>
          <a:p>
            <a:endParaRPr lang="en-US" dirty="0"/>
          </a:p>
          <a:p>
            <a:endParaRPr lang="en-US" dirty="0"/>
          </a:p>
        </p:txBody>
      </p:sp>
      <p:pic>
        <p:nvPicPr>
          <p:cNvPr id="3" name="Audio 2">
            <a:hlinkClick r:id="" action="ppaction://media"/>
            <a:extLst>
              <a:ext uri="{FF2B5EF4-FFF2-40B4-BE49-F238E27FC236}">
                <a16:creationId xmlns:a16="http://schemas.microsoft.com/office/drawing/2014/main" id="{D15E01D3-AC41-40B3-BFB9-DE6A67DD515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05825185"/>
      </p:ext>
    </p:extLst>
  </p:cSld>
  <p:clrMapOvr>
    <a:masterClrMapping/>
  </p:clrMapOvr>
  <mc:AlternateContent xmlns:mc="http://schemas.openxmlformats.org/markup-compatibility/2006">
    <mc:Choice xmlns:p14="http://schemas.microsoft.com/office/powerpoint/2010/main" Requires="p14">
      <p:transition spd="slow" p14:dur="2000" advTm="26957"/>
    </mc:Choice>
    <mc:Fallback>
      <p:transition spd="slow" advTm="26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993122-73CF-40B0-980F-E19ACA27A034}"/>
              </a:ext>
            </a:extLst>
          </p:cNvPr>
          <p:cNvSpPr txBox="1"/>
          <p:nvPr/>
        </p:nvSpPr>
        <p:spPr>
          <a:xfrm>
            <a:off x="255182" y="361506"/>
            <a:ext cx="11710845" cy="5909310"/>
          </a:xfrm>
          <a:prstGeom prst="rect">
            <a:avLst/>
          </a:prstGeom>
          <a:solidFill>
            <a:srgbClr val="7EC234"/>
          </a:solidFill>
        </p:spPr>
        <p:txBody>
          <a:bodyPr wrap="square" rtlCol="0">
            <a:spAutoFit/>
          </a:bodyPr>
          <a:lstStyle/>
          <a:p>
            <a:r>
              <a:rPr lang="en-US" b="1" dirty="0"/>
              <a:t>"311 Child Thyroid Cancer Trial" </a:t>
            </a:r>
          </a:p>
          <a:p>
            <a:endParaRPr lang="en-US" b="1" dirty="0"/>
          </a:p>
          <a:p>
            <a:r>
              <a:rPr lang="en-US" b="1" dirty="0"/>
              <a:t>On January 27, six men and women who suffered from thyroid cancer due to radiation exposure from the Fukushima Daiichi Nuclear Power Plant accident filed a lawsuit with the Tokyo District Court for damages by TEPCO.</a:t>
            </a:r>
          </a:p>
          <a:p>
            <a:endParaRPr lang="en-US" b="1" dirty="0"/>
          </a:p>
          <a:p>
            <a:r>
              <a:rPr lang="en-US" b="1" dirty="0"/>
              <a:t>The plaintiffs were 6 to 16 years old at the time of the accident (currently 17 to 27 years old). Four of the six have had their thyroid gland completely removed due to recurrence surgery and have to take hormones for the rest of their lives. This is the first class action lawsuit in which the public (other than nuclear power plant workers) sues the company for damages caused by radiation exposure from the nuclear accident.</a:t>
            </a:r>
          </a:p>
          <a:p>
            <a:endParaRPr lang="en-US" b="1" dirty="0"/>
          </a:p>
          <a:p>
            <a:r>
              <a:rPr lang="en-US" b="1" dirty="0"/>
              <a:t>We are looking for organizations and groups in Japan and overseas to support the 311 Children's Thyroid Cancer Trial. Please help us expand the circle of support for this trial in your community.</a:t>
            </a:r>
          </a:p>
          <a:p>
            <a:endParaRPr lang="en-US" b="1" dirty="0"/>
          </a:p>
          <a:p>
            <a:r>
              <a:rPr lang="en-US" b="1" dirty="0"/>
              <a:t>If you agree with us, please use the form below to enter your organization's information.</a:t>
            </a:r>
          </a:p>
          <a:p>
            <a:endParaRPr lang="en-US" b="1" dirty="0"/>
          </a:p>
          <a:p>
            <a:r>
              <a:rPr lang="en-US" b="1" dirty="0">
                <a:solidFill>
                  <a:schemeClr val="tx1">
                    <a:lumMod val="95000"/>
                  </a:schemeClr>
                </a:solidFill>
                <a:hlinkClick r:id="rId4">
                  <a:extLst>
                    <a:ext uri="{A12FA001-AC4F-418D-AE19-62706E023703}">
                      <ahyp:hlinkClr xmlns:ahyp="http://schemas.microsoft.com/office/drawing/2018/hyperlinkcolor" val="tx"/>
                    </a:ext>
                  </a:extLst>
                </a:hlinkClick>
              </a:rPr>
              <a:t>https://docs.google.com/forms/d/e/1FAIpQLSdzGq6zWDWjmF0SmQurGX1frbrGIktOQz-Hi0cyTv2DdzCKXg/viewform </a:t>
            </a:r>
            <a:endParaRPr lang="en-US" b="1" dirty="0">
              <a:solidFill>
                <a:schemeClr val="tx1">
                  <a:lumMod val="95000"/>
                </a:schemeClr>
              </a:solidFill>
            </a:endParaRPr>
          </a:p>
          <a:p>
            <a:endParaRPr lang="en-US" b="1" dirty="0"/>
          </a:p>
          <a:p>
            <a:r>
              <a:rPr lang="en-US" b="1" dirty="0"/>
              <a:t>Website: </a:t>
            </a:r>
            <a:r>
              <a:rPr lang="en-US" b="1" dirty="0">
                <a:solidFill>
                  <a:schemeClr val="tx1">
                    <a:lumMod val="95000"/>
                  </a:schemeClr>
                </a:solidFill>
                <a:hlinkClick r:id="rId5">
                  <a:extLst>
                    <a:ext uri="{A12FA001-AC4F-418D-AE19-62706E023703}">
                      <ahyp:hlinkClr xmlns:ahyp="http://schemas.microsoft.com/office/drawing/2018/hyperlinkcolor" val="tx"/>
                    </a:ext>
                  </a:extLst>
                </a:hlinkClick>
              </a:rPr>
              <a:t>https://www.311support.net/</a:t>
            </a:r>
            <a:endParaRPr lang="en-US" b="1" dirty="0">
              <a:solidFill>
                <a:schemeClr val="tx1">
                  <a:lumMod val="95000"/>
                </a:schemeClr>
              </a:solidFill>
            </a:endParaRPr>
          </a:p>
        </p:txBody>
      </p:sp>
      <p:pic>
        <p:nvPicPr>
          <p:cNvPr id="5" name="Audio 4">
            <a:hlinkClick r:id="" action="ppaction://media"/>
            <a:extLst>
              <a:ext uri="{FF2B5EF4-FFF2-40B4-BE49-F238E27FC236}">
                <a16:creationId xmlns:a16="http://schemas.microsoft.com/office/drawing/2014/main" id="{11FC93FC-4153-435B-91F6-FB2906F779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8412302"/>
      </p:ext>
    </p:extLst>
  </p:cSld>
  <p:clrMapOvr>
    <a:masterClrMapping/>
  </p:clrMapOvr>
  <mc:AlternateContent xmlns:mc="http://schemas.openxmlformats.org/markup-compatibility/2006">
    <mc:Choice xmlns:p14="http://schemas.microsoft.com/office/powerpoint/2010/main" Requires="p14">
      <p:transition spd="slow" p14:dur="2000" advTm="54209"/>
    </mc:Choice>
    <mc:Fallback>
      <p:transition spd="slow" advTm="54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606D-E560-4820-9C3E-3B881D30AD5A}"/>
              </a:ext>
            </a:extLst>
          </p:cNvPr>
          <p:cNvSpPr>
            <a:spLocks noGrp="1"/>
          </p:cNvSpPr>
          <p:nvPr>
            <p:ph type="title"/>
          </p:nvPr>
        </p:nvSpPr>
        <p:spPr/>
        <p:txBody>
          <a:bodyPr>
            <a:normAutofit/>
          </a:bodyPr>
          <a:lstStyle/>
          <a:p>
            <a:r>
              <a:rPr lang="en-US" dirty="0"/>
              <a:t>IN THE BEGINNING</a:t>
            </a:r>
          </a:p>
        </p:txBody>
      </p:sp>
      <p:sp>
        <p:nvSpPr>
          <p:cNvPr id="6" name="TextBox 5">
            <a:extLst>
              <a:ext uri="{FF2B5EF4-FFF2-40B4-BE49-F238E27FC236}">
                <a16:creationId xmlns:a16="http://schemas.microsoft.com/office/drawing/2014/main" id="{618CCA2C-BDBA-4697-BBC0-DBE8B4C95A43}"/>
              </a:ext>
            </a:extLst>
          </p:cNvPr>
          <p:cNvSpPr txBox="1"/>
          <p:nvPr/>
        </p:nvSpPr>
        <p:spPr>
          <a:xfrm>
            <a:off x="247650" y="2297430"/>
            <a:ext cx="11532870" cy="3970318"/>
          </a:xfrm>
          <a:prstGeom prst="rect">
            <a:avLst/>
          </a:prstGeom>
          <a:noFill/>
        </p:spPr>
        <p:txBody>
          <a:bodyPr wrap="square" rtlCol="0">
            <a:spAutoFit/>
          </a:bodyPr>
          <a:lstStyle/>
          <a:p>
            <a:pPr marL="285750" indent="-285750">
              <a:buClr>
                <a:srgbClr val="7EC234"/>
              </a:buClr>
              <a:buFont typeface="Wingdings" panose="05000000000000000000" pitchFamily="2" charset="2"/>
              <a:buChar char="Ø"/>
            </a:pPr>
            <a:r>
              <a:rPr lang="en-US" dirty="0"/>
              <a:t>Construction began: July 25, 1967</a:t>
            </a:r>
          </a:p>
          <a:p>
            <a:pPr marL="285750" indent="-285750">
              <a:buClr>
                <a:srgbClr val="7EC234"/>
              </a:buClr>
              <a:buFont typeface="Wingdings" panose="05000000000000000000" pitchFamily="2" charset="2"/>
              <a:buChar char="Ø"/>
            </a:pPr>
            <a:r>
              <a:rPr lang="en-US" dirty="0"/>
              <a:t>Consists of six boiling water reactors. </a:t>
            </a:r>
          </a:p>
          <a:p>
            <a:pPr marL="285750" indent="-285750">
              <a:buClr>
                <a:srgbClr val="7EC234"/>
              </a:buClr>
              <a:buFont typeface="Wingdings" panose="05000000000000000000" pitchFamily="2" charset="2"/>
              <a:buChar char="Ø"/>
            </a:pPr>
            <a:r>
              <a:rPr lang="en-US" dirty="0"/>
              <a:t>Came online between1970 and 1979</a:t>
            </a:r>
          </a:p>
          <a:p>
            <a:pPr marL="285750" indent="-285750">
              <a:buClr>
                <a:srgbClr val="7EC234"/>
              </a:buClr>
              <a:buFont typeface="Wingdings" panose="05000000000000000000" pitchFamily="2" charset="2"/>
              <a:buChar char="Ø"/>
            </a:pPr>
            <a:r>
              <a:rPr lang="en-US" dirty="0"/>
              <a:t>Combined power of 4.7 gigawatts  - one of the 15 largest nuclear power stations in the world.</a:t>
            </a:r>
          </a:p>
          <a:p>
            <a:pPr marL="285750" indent="-285750">
              <a:buClr>
                <a:srgbClr val="7EC234"/>
              </a:buClr>
              <a:buFont typeface="Wingdings" panose="05000000000000000000" pitchFamily="2" charset="2"/>
              <a:buChar char="Ø"/>
            </a:pPr>
            <a:r>
              <a:rPr lang="en-US" dirty="0"/>
              <a:t>First nuclear plant to be designed, constructed, and operated in conjunction with General Electric and Tokyo Electric Power Company (TEPCO)</a:t>
            </a:r>
          </a:p>
          <a:p>
            <a:endParaRPr lang="en-US" dirty="0"/>
          </a:p>
          <a:p>
            <a:endParaRPr lang="en-US" dirty="0"/>
          </a:p>
          <a:p>
            <a:r>
              <a:rPr lang="en-US" dirty="0"/>
              <a:t>In 1990, the U.S. Nuclear Regulatory Commission (NRC) ranked the failure of the emergency electricity generators and subsequent failure of the cooling systems of plants in seismically very active regions one of the most likely risks. The Japanese Nuclear and Industrial Safety Agency (NISA) cited this report in 2004. According to Jun Tateno, a former NISA scientist, TEPCO did not react to these warnings and did not respond with any measures.</a:t>
            </a:r>
          </a:p>
          <a:p>
            <a:endParaRPr lang="en-US" dirty="0"/>
          </a:p>
        </p:txBody>
      </p:sp>
      <p:pic>
        <p:nvPicPr>
          <p:cNvPr id="5" name="Audio 4">
            <a:hlinkClick r:id="" action="ppaction://media"/>
            <a:extLst>
              <a:ext uri="{FF2B5EF4-FFF2-40B4-BE49-F238E27FC236}">
                <a16:creationId xmlns:a16="http://schemas.microsoft.com/office/drawing/2014/main" id="{CA9DE3DD-FB0E-4750-8A6A-F43606D9C4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51443823"/>
      </p:ext>
    </p:extLst>
  </p:cSld>
  <p:clrMapOvr>
    <a:masterClrMapping/>
  </p:clrMapOvr>
  <mc:AlternateContent xmlns:mc="http://schemas.openxmlformats.org/markup-compatibility/2006" xmlns:p14="http://schemas.microsoft.com/office/powerpoint/2010/main">
    <mc:Choice Requires="p14">
      <p:transition spd="slow" p14:dur="2000" advTm="80389"/>
    </mc:Choice>
    <mc:Fallback xmlns="">
      <p:transition spd="slow" advTm="80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C7947-543E-4FBF-83C5-56491F91581D}"/>
              </a:ext>
            </a:extLst>
          </p:cNvPr>
          <p:cNvSpPr>
            <a:spLocks noGrp="1"/>
          </p:cNvSpPr>
          <p:nvPr>
            <p:ph type="title"/>
          </p:nvPr>
        </p:nvSpPr>
        <p:spPr>
          <a:xfrm>
            <a:off x="684053" y="5097923"/>
            <a:ext cx="10561418" cy="566738"/>
          </a:xfrm>
        </p:spPr>
        <p:txBody>
          <a:bodyPr>
            <a:noAutofit/>
          </a:bodyPr>
          <a:lstStyle/>
          <a:p>
            <a:pPr algn="ctr"/>
            <a:r>
              <a:rPr lang="en-US" sz="3600" dirty="0"/>
              <a:t>March 11, 2011 - Disaster strikes!!!</a:t>
            </a:r>
          </a:p>
        </p:txBody>
      </p:sp>
      <p:sp>
        <p:nvSpPr>
          <p:cNvPr id="4" name="Text Placeholder 3">
            <a:extLst>
              <a:ext uri="{FF2B5EF4-FFF2-40B4-BE49-F238E27FC236}">
                <a16:creationId xmlns:a16="http://schemas.microsoft.com/office/drawing/2014/main" id="{CA3E141E-21C2-4D09-8F96-07151E7CB66F}"/>
              </a:ext>
            </a:extLst>
          </p:cNvPr>
          <p:cNvSpPr>
            <a:spLocks noGrp="1"/>
          </p:cNvSpPr>
          <p:nvPr>
            <p:ph type="body" sz="half" idx="2"/>
          </p:nvPr>
        </p:nvSpPr>
        <p:spPr>
          <a:xfrm>
            <a:off x="684053" y="5778463"/>
            <a:ext cx="10813312" cy="493712"/>
          </a:xfrm>
        </p:spPr>
        <p:txBody>
          <a:bodyPr>
            <a:noAutofit/>
          </a:bodyPr>
          <a:lstStyle/>
          <a:p>
            <a:pPr algn="ctr"/>
            <a:r>
              <a:rPr lang="en-US" sz="2600" dirty="0"/>
              <a:t>At 2:46 PM, a 9.0 magnitude earthquake strikes off Honshu island</a:t>
            </a:r>
          </a:p>
        </p:txBody>
      </p:sp>
      <p:pic>
        <p:nvPicPr>
          <p:cNvPr id="10" name="Picture Placeholder 9">
            <a:extLst>
              <a:ext uri="{FF2B5EF4-FFF2-40B4-BE49-F238E27FC236}">
                <a16:creationId xmlns:a16="http://schemas.microsoft.com/office/drawing/2014/main" id="{1806B979-4815-4AB7-BE5A-11D20C7626B3}"/>
              </a:ext>
            </a:extLst>
          </p:cNvPr>
          <p:cNvPicPr>
            <a:picLocks noGrp="1" noChangeAspect="1"/>
          </p:cNvPicPr>
          <p:nvPr>
            <p:ph type="pic" sz="quarter" idx="13"/>
          </p:nvPr>
        </p:nvPicPr>
        <p:blipFill>
          <a:blip r:embed="rId5"/>
          <a:srcRect t="23850" b="23850"/>
          <a:stretch>
            <a:fillRect/>
          </a:stretch>
        </p:blipFill>
        <p:spPr>
          <a:xfrm>
            <a:off x="163058" y="244549"/>
            <a:ext cx="11855302" cy="4668025"/>
          </a:xfrm>
        </p:spPr>
      </p:pic>
      <p:pic>
        <p:nvPicPr>
          <p:cNvPr id="5" name="Audio 4">
            <a:hlinkClick r:id="" action="ppaction://media"/>
            <a:extLst>
              <a:ext uri="{FF2B5EF4-FFF2-40B4-BE49-F238E27FC236}">
                <a16:creationId xmlns:a16="http://schemas.microsoft.com/office/drawing/2014/main" id="{5340C6F7-08C7-432D-B029-81DBC968CE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93709514"/>
      </p:ext>
    </p:extLst>
  </p:cSld>
  <p:clrMapOvr>
    <a:masterClrMapping/>
  </p:clrMapOvr>
  <mc:AlternateContent xmlns:mc="http://schemas.openxmlformats.org/markup-compatibility/2006" xmlns:p14="http://schemas.microsoft.com/office/powerpoint/2010/main">
    <mc:Choice Requires="p14">
      <p:transition spd="slow" p14:dur="2000" advTm="46392"/>
    </mc:Choice>
    <mc:Fallback xmlns="">
      <p:transition spd="slow" advTm="46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AD18-43D6-4D0F-9088-6E8BEC0A082B}"/>
              </a:ext>
            </a:extLst>
          </p:cNvPr>
          <p:cNvSpPr>
            <a:spLocks noGrp="1"/>
          </p:cNvSpPr>
          <p:nvPr>
            <p:ph type="title"/>
          </p:nvPr>
        </p:nvSpPr>
        <p:spPr/>
        <p:txBody>
          <a:bodyPr anchor="ctr"/>
          <a:lstStyle/>
          <a:p>
            <a:r>
              <a:rPr lang="en-US" sz="3200" dirty="0">
                <a:solidFill>
                  <a:schemeClr val="tx1"/>
                </a:solidFill>
              </a:rPr>
              <a:t>THE MELTDOWNS BEGIN</a:t>
            </a:r>
          </a:p>
        </p:txBody>
      </p:sp>
      <p:sp>
        <p:nvSpPr>
          <p:cNvPr id="4" name="Text Placeholder 3">
            <a:extLst>
              <a:ext uri="{FF2B5EF4-FFF2-40B4-BE49-F238E27FC236}">
                <a16:creationId xmlns:a16="http://schemas.microsoft.com/office/drawing/2014/main" id="{DA9B015C-6C39-4817-9109-2D2C4436487D}"/>
              </a:ext>
            </a:extLst>
          </p:cNvPr>
          <p:cNvSpPr>
            <a:spLocks noGrp="1"/>
          </p:cNvSpPr>
          <p:nvPr>
            <p:ph type="body" sz="half" idx="2"/>
          </p:nvPr>
        </p:nvSpPr>
        <p:spPr>
          <a:xfrm>
            <a:off x="388281" y="2260738"/>
            <a:ext cx="5417096" cy="3600311"/>
          </a:xfrm>
        </p:spPr>
        <p:txBody>
          <a:bodyPr>
            <a:normAutofit fontScale="92500" lnSpcReduction="20000"/>
          </a:bodyPr>
          <a:lstStyle/>
          <a:p>
            <a:pPr marL="342900" indent="-342900">
              <a:buFont typeface="Wingdings" panose="05000000000000000000" pitchFamily="2" charset="2"/>
              <a:buChar char="v"/>
            </a:pPr>
            <a:r>
              <a:rPr lang="en-US" sz="2000" dirty="0"/>
              <a:t>The earthquake and tsunami cut power to pumps that circulated coolant through the reactor cores and cooled water in the spent fuel pools, which led to the core meltdowns.</a:t>
            </a:r>
          </a:p>
          <a:p>
            <a:pPr marL="342900" indent="-342900">
              <a:buFont typeface="Wingdings" panose="05000000000000000000" pitchFamily="2" charset="2"/>
              <a:buChar char="v"/>
            </a:pPr>
            <a:r>
              <a:rPr lang="en-US" sz="2000" dirty="0"/>
              <a:t>March 13 – 15:  Explosions released large amounts of radioactive material into the air.</a:t>
            </a:r>
          </a:p>
          <a:p>
            <a:pPr marL="342900" indent="-342900">
              <a:buFont typeface="Wingdings" panose="05000000000000000000" pitchFamily="2" charset="2"/>
              <a:buChar char="v"/>
            </a:pPr>
            <a:r>
              <a:rPr lang="en-US" sz="2000" dirty="0"/>
              <a:t>An estimated 18 quadrillion becquerels of cesium-137 released into the Pacific Ocean. </a:t>
            </a:r>
          </a:p>
          <a:p>
            <a:pPr marL="342900" indent="-342900">
              <a:buFont typeface="Wingdings" panose="05000000000000000000" pitchFamily="2" charset="2"/>
              <a:buChar char="v"/>
            </a:pPr>
            <a:r>
              <a:rPr lang="en-US" sz="2000" dirty="0"/>
              <a:t>150 square miles of the ocean floor contaminated.</a:t>
            </a:r>
          </a:p>
        </p:txBody>
      </p:sp>
      <p:pic>
        <p:nvPicPr>
          <p:cNvPr id="6" name="Picture 5">
            <a:extLst>
              <a:ext uri="{FF2B5EF4-FFF2-40B4-BE49-F238E27FC236}">
                <a16:creationId xmlns:a16="http://schemas.microsoft.com/office/drawing/2014/main" id="{009990D3-559E-4ED1-9855-71D9F2C9E3BB}"/>
              </a:ext>
            </a:extLst>
          </p:cNvPr>
          <p:cNvPicPr>
            <a:picLocks noChangeAspect="1"/>
          </p:cNvPicPr>
          <p:nvPr/>
        </p:nvPicPr>
        <p:blipFill>
          <a:blip r:embed="rId5"/>
          <a:stretch>
            <a:fillRect/>
          </a:stretch>
        </p:blipFill>
        <p:spPr>
          <a:xfrm>
            <a:off x="7760880" y="446088"/>
            <a:ext cx="4232405" cy="2720832"/>
          </a:xfrm>
          <a:prstGeom prst="rect">
            <a:avLst/>
          </a:prstGeom>
        </p:spPr>
      </p:pic>
      <p:pic>
        <p:nvPicPr>
          <p:cNvPr id="8" name="Picture 7">
            <a:extLst>
              <a:ext uri="{FF2B5EF4-FFF2-40B4-BE49-F238E27FC236}">
                <a16:creationId xmlns:a16="http://schemas.microsoft.com/office/drawing/2014/main" id="{0C938DE7-0558-4457-82D3-3A73DC541235}"/>
              </a:ext>
            </a:extLst>
          </p:cNvPr>
          <p:cNvPicPr>
            <a:picLocks noChangeAspect="1"/>
          </p:cNvPicPr>
          <p:nvPr/>
        </p:nvPicPr>
        <p:blipFill>
          <a:blip r:embed="rId6"/>
          <a:stretch>
            <a:fillRect/>
          </a:stretch>
        </p:blipFill>
        <p:spPr>
          <a:xfrm>
            <a:off x="6264238" y="2953044"/>
            <a:ext cx="4369953" cy="2908005"/>
          </a:xfrm>
          <a:prstGeom prst="rect">
            <a:avLst/>
          </a:prstGeom>
        </p:spPr>
      </p:pic>
      <p:pic>
        <p:nvPicPr>
          <p:cNvPr id="7" name="Audio 6">
            <a:hlinkClick r:id="" action="ppaction://media"/>
            <a:extLst>
              <a:ext uri="{FF2B5EF4-FFF2-40B4-BE49-F238E27FC236}">
                <a16:creationId xmlns:a16="http://schemas.microsoft.com/office/drawing/2014/main" id="{32894830-AD01-4C93-9315-484C2C3D61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48082551"/>
      </p:ext>
    </p:extLst>
  </p:cSld>
  <p:clrMapOvr>
    <a:masterClrMapping/>
  </p:clrMapOvr>
  <mc:AlternateContent xmlns:mc="http://schemas.openxmlformats.org/markup-compatibility/2006" xmlns:p14="http://schemas.microsoft.com/office/powerpoint/2010/main">
    <mc:Choice Requires="p14">
      <p:transition spd="slow" p14:dur="2000" advTm="37906"/>
    </mc:Choice>
    <mc:Fallback xmlns="">
      <p:transition spd="slow" advTm="37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A5C6FC-4814-488C-8C98-3E34700856D4}"/>
              </a:ext>
            </a:extLst>
          </p:cNvPr>
          <p:cNvSpPr txBox="1"/>
          <p:nvPr/>
        </p:nvSpPr>
        <p:spPr>
          <a:xfrm>
            <a:off x="1308100" y="279400"/>
            <a:ext cx="8724900" cy="954107"/>
          </a:xfrm>
          <a:prstGeom prst="rect">
            <a:avLst/>
          </a:prstGeom>
          <a:solidFill>
            <a:srgbClr val="7EC234"/>
          </a:solidFill>
        </p:spPr>
        <p:txBody>
          <a:bodyPr wrap="square" rtlCol="0">
            <a:spAutoFit/>
          </a:bodyPr>
          <a:lstStyle/>
          <a:p>
            <a:pPr algn="ctr"/>
            <a:r>
              <a:rPr lang="en-US" sz="2800" b="1" dirty="0"/>
              <a:t>THE MELTDOWNS SPREAD RADIOACTIVE CONTAMINATION IN THE AIR, SOIL AND WATER</a:t>
            </a:r>
          </a:p>
        </p:txBody>
      </p:sp>
      <p:pic>
        <p:nvPicPr>
          <p:cNvPr id="4" name="Picture 3">
            <a:extLst>
              <a:ext uri="{FF2B5EF4-FFF2-40B4-BE49-F238E27FC236}">
                <a16:creationId xmlns:a16="http://schemas.microsoft.com/office/drawing/2014/main" id="{4EEF5598-6B30-47AC-8707-0242E6B5EF66}"/>
              </a:ext>
            </a:extLst>
          </p:cNvPr>
          <p:cNvPicPr>
            <a:picLocks noChangeAspect="1"/>
          </p:cNvPicPr>
          <p:nvPr/>
        </p:nvPicPr>
        <p:blipFill>
          <a:blip r:embed="rId5"/>
          <a:stretch>
            <a:fillRect/>
          </a:stretch>
        </p:blipFill>
        <p:spPr>
          <a:xfrm>
            <a:off x="1760537" y="1641496"/>
            <a:ext cx="7820025" cy="4401738"/>
          </a:xfrm>
          <a:prstGeom prst="rect">
            <a:avLst/>
          </a:prstGeom>
        </p:spPr>
      </p:pic>
      <p:pic>
        <p:nvPicPr>
          <p:cNvPr id="5" name="Audio 4">
            <a:hlinkClick r:id="" action="ppaction://media"/>
            <a:extLst>
              <a:ext uri="{FF2B5EF4-FFF2-40B4-BE49-F238E27FC236}">
                <a16:creationId xmlns:a16="http://schemas.microsoft.com/office/drawing/2014/main" id="{292841D8-919D-4DE9-ACE1-9AF2421FF9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82632738"/>
      </p:ext>
    </p:extLst>
  </p:cSld>
  <p:clrMapOvr>
    <a:masterClrMapping/>
  </p:clrMapOvr>
  <mc:AlternateContent xmlns:mc="http://schemas.openxmlformats.org/markup-compatibility/2006" xmlns:p14="http://schemas.microsoft.com/office/powerpoint/2010/main">
    <mc:Choice Requires="p14">
      <p:transition spd="slow" p14:dur="2000" advTm="38954"/>
    </mc:Choice>
    <mc:Fallback xmlns="">
      <p:transition spd="slow" advTm="38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A02FB-DCC4-432C-81CE-0FC086BC812F}"/>
              </a:ext>
            </a:extLst>
          </p:cNvPr>
          <p:cNvSpPr>
            <a:spLocks noGrp="1"/>
          </p:cNvSpPr>
          <p:nvPr>
            <p:ph type="title"/>
          </p:nvPr>
        </p:nvSpPr>
        <p:spPr>
          <a:xfrm>
            <a:off x="810000" y="85061"/>
            <a:ext cx="10571998" cy="1626781"/>
          </a:xfrm>
        </p:spPr>
        <p:txBody>
          <a:bodyPr anchor="ctr"/>
          <a:lstStyle/>
          <a:p>
            <a:r>
              <a:rPr lang="en-US" sz="2800" dirty="0"/>
              <a:t>Radiation releases from Units 1– 4 forced the evacuation of about 165,000 residents.  </a:t>
            </a:r>
          </a:p>
        </p:txBody>
      </p:sp>
      <p:pic>
        <p:nvPicPr>
          <p:cNvPr id="4" name="Picture 3">
            <a:extLst>
              <a:ext uri="{FF2B5EF4-FFF2-40B4-BE49-F238E27FC236}">
                <a16:creationId xmlns:a16="http://schemas.microsoft.com/office/drawing/2014/main" id="{6C464E76-BF24-4FCF-AA7C-8FAE311E72F1}"/>
              </a:ext>
            </a:extLst>
          </p:cNvPr>
          <p:cNvPicPr>
            <a:picLocks noChangeAspect="1"/>
          </p:cNvPicPr>
          <p:nvPr/>
        </p:nvPicPr>
        <p:blipFill>
          <a:blip r:embed="rId5"/>
          <a:stretch>
            <a:fillRect/>
          </a:stretch>
        </p:blipFill>
        <p:spPr>
          <a:xfrm>
            <a:off x="116543" y="2293974"/>
            <a:ext cx="3721147" cy="2482703"/>
          </a:xfrm>
          <a:prstGeom prst="rect">
            <a:avLst/>
          </a:prstGeom>
        </p:spPr>
      </p:pic>
      <p:pic>
        <p:nvPicPr>
          <p:cNvPr id="6" name="Picture 5">
            <a:extLst>
              <a:ext uri="{FF2B5EF4-FFF2-40B4-BE49-F238E27FC236}">
                <a16:creationId xmlns:a16="http://schemas.microsoft.com/office/drawing/2014/main" id="{684FB942-D0CE-4B7C-93A3-C77BB04ECBF9}"/>
              </a:ext>
            </a:extLst>
          </p:cNvPr>
          <p:cNvPicPr>
            <a:picLocks noChangeAspect="1"/>
          </p:cNvPicPr>
          <p:nvPr/>
        </p:nvPicPr>
        <p:blipFill>
          <a:blip r:embed="rId6"/>
          <a:stretch>
            <a:fillRect/>
          </a:stretch>
        </p:blipFill>
        <p:spPr>
          <a:xfrm>
            <a:off x="3295679" y="3788294"/>
            <a:ext cx="4561783" cy="3043564"/>
          </a:xfrm>
          <a:prstGeom prst="rect">
            <a:avLst/>
          </a:prstGeom>
        </p:spPr>
      </p:pic>
      <p:pic>
        <p:nvPicPr>
          <p:cNvPr id="8" name="Picture 7">
            <a:extLst>
              <a:ext uri="{FF2B5EF4-FFF2-40B4-BE49-F238E27FC236}">
                <a16:creationId xmlns:a16="http://schemas.microsoft.com/office/drawing/2014/main" id="{07E83EB4-2801-4C52-942E-374F14DDC44A}"/>
              </a:ext>
            </a:extLst>
          </p:cNvPr>
          <p:cNvPicPr>
            <a:picLocks noChangeAspect="1"/>
          </p:cNvPicPr>
          <p:nvPr/>
        </p:nvPicPr>
        <p:blipFill>
          <a:blip r:embed="rId7"/>
          <a:stretch>
            <a:fillRect/>
          </a:stretch>
        </p:blipFill>
        <p:spPr>
          <a:xfrm>
            <a:off x="7109965" y="2325432"/>
            <a:ext cx="4965492" cy="2925725"/>
          </a:xfrm>
          <a:prstGeom prst="rect">
            <a:avLst/>
          </a:prstGeom>
        </p:spPr>
      </p:pic>
      <p:pic>
        <p:nvPicPr>
          <p:cNvPr id="5" name="Audio 4">
            <a:hlinkClick r:id="" action="ppaction://media"/>
            <a:extLst>
              <a:ext uri="{FF2B5EF4-FFF2-40B4-BE49-F238E27FC236}">
                <a16:creationId xmlns:a16="http://schemas.microsoft.com/office/drawing/2014/main" id="{B26EC285-46ED-41F8-83F0-941194FDDF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1901839"/>
      </p:ext>
    </p:extLst>
  </p:cSld>
  <p:clrMapOvr>
    <a:masterClrMapping/>
  </p:clrMapOvr>
  <mc:AlternateContent xmlns:mc="http://schemas.openxmlformats.org/markup-compatibility/2006" xmlns:p14="http://schemas.microsoft.com/office/powerpoint/2010/main">
    <mc:Choice Requires="p14">
      <p:transition spd="slow" p14:dur="2000" advTm="65966"/>
    </mc:Choice>
    <mc:Fallback xmlns="">
      <p:transition spd="slow" advTm="65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5C77F-6A06-4C5A-86D0-D807F99C41A6}"/>
              </a:ext>
            </a:extLst>
          </p:cNvPr>
          <p:cNvSpPr>
            <a:spLocks noGrp="1"/>
          </p:cNvSpPr>
          <p:nvPr>
            <p:ph type="title"/>
          </p:nvPr>
        </p:nvSpPr>
        <p:spPr/>
        <p:txBody>
          <a:bodyPr anchor="ctr"/>
          <a:lstStyle/>
          <a:p>
            <a:r>
              <a:rPr lang="en-US" dirty="0"/>
              <a:t>APRIL 2011 – RADIOACTIVE WATER LEAKING AND DUMPED INTO THE PACIFIC OCEAN</a:t>
            </a:r>
          </a:p>
        </p:txBody>
      </p:sp>
      <p:sp>
        <p:nvSpPr>
          <p:cNvPr id="4" name="Text Placeholder 3">
            <a:extLst>
              <a:ext uri="{FF2B5EF4-FFF2-40B4-BE49-F238E27FC236}">
                <a16:creationId xmlns:a16="http://schemas.microsoft.com/office/drawing/2014/main" id="{47CA9E40-221C-461C-A91E-BC5138B5B6AD}"/>
              </a:ext>
            </a:extLst>
          </p:cNvPr>
          <p:cNvSpPr>
            <a:spLocks noGrp="1"/>
          </p:cNvSpPr>
          <p:nvPr>
            <p:ph type="body" sz="half" idx="2"/>
          </p:nvPr>
        </p:nvSpPr>
        <p:spPr>
          <a:xfrm>
            <a:off x="1073151" y="2387601"/>
            <a:ext cx="4476749" cy="3834956"/>
          </a:xfrm>
        </p:spPr>
        <p:txBody>
          <a:bodyPr anchor="t">
            <a:normAutofit/>
          </a:bodyPr>
          <a:lstStyle/>
          <a:p>
            <a:pPr marL="285750" indent="-285750">
              <a:buFont typeface="Wingdings" panose="05000000000000000000" pitchFamily="2" charset="2"/>
              <a:buChar char="v"/>
            </a:pPr>
            <a:r>
              <a:rPr lang="en-US" sz="2000" dirty="0"/>
              <a:t>Levels of iodine-131 in seawater near the plant are measured to be 7.5 million times the legal limit.</a:t>
            </a:r>
          </a:p>
          <a:p>
            <a:pPr marL="285750" indent="-285750">
              <a:buFont typeface="Wingdings" panose="05000000000000000000" pitchFamily="2" charset="2"/>
              <a:buChar char="v"/>
            </a:pPr>
            <a:r>
              <a:rPr lang="en-US" sz="2000" dirty="0"/>
              <a:t>Contaminated water continues to accumulate at the plant</a:t>
            </a:r>
          </a:p>
          <a:p>
            <a:pPr marL="285750" indent="-285750">
              <a:buFont typeface="Wingdings" panose="05000000000000000000" pitchFamily="2" charset="2"/>
              <a:buChar char="v"/>
            </a:pPr>
            <a:r>
              <a:rPr lang="en-US" sz="2000" dirty="0"/>
              <a:t>Contaminated water from reactor 2 is found to be flowing into the sea.</a:t>
            </a:r>
          </a:p>
          <a:p>
            <a:endParaRPr lang="en-US" dirty="0"/>
          </a:p>
        </p:txBody>
      </p:sp>
      <p:pic>
        <p:nvPicPr>
          <p:cNvPr id="6" name="Picture 5">
            <a:extLst>
              <a:ext uri="{FF2B5EF4-FFF2-40B4-BE49-F238E27FC236}">
                <a16:creationId xmlns:a16="http://schemas.microsoft.com/office/drawing/2014/main" id="{D2D29845-8532-4C04-90E8-34A4791F607E}"/>
              </a:ext>
            </a:extLst>
          </p:cNvPr>
          <p:cNvPicPr>
            <a:picLocks noChangeAspect="1"/>
          </p:cNvPicPr>
          <p:nvPr/>
        </p:nvPicPr>
        <p:blipFill>
          <a:blip r:embed="rId5"/>
          <a:stretch>
            <a:fillRect/>
          </a:stretch>
        </p:blipFill>
        <p:spPr>
          <a:xfrm>
            <a:off x="5824574" y="788988"/>
            <a:ext cx="5867400" cy="4762500"/>
          </a:xfrm>
          <a:prstGeom prst="rect">
            <a:avLst/>
          </a:prstGeom>
        </p:spPr>
      </p:pic>
      <p:pic>
        <p:nvPicPr>
          <p:cNvPr id="3" name="Audio 2">
            <a:hlinkClick r:id="" action="ppaction://media"/>
            <a:extLst>
              <a:ext uri="{FF2B5EF4-FFF2-40B4-BE49-F238E27FC236}">
                <a16:creationId xmlns:a16="http://schemas.microsoft.com/office/drawing/2014/main" id="{7EEB777A-6631-46F7-A897-C388C5F5F9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75012350"/>
      </p:ext>
    </p:extLst>
  </p:cSld>
  <p:clrMapOvr>
    <a:masterClrMapping/>
  </p:clrMapOvr>
  <mc:AlternateContent xmlns:mc="http://schemas.openxmlformats.org/markup-compatibility/2006" xmlns:p14="http://schemas.microsoft.com/office/powerpoint/2010/main">
    <mc:Choice Requires="p14">
      <p:transition spd="slow" p14:dur="2000" advTm="30762"/>
    </mc:Choice>
    <mc:Fallback xmlns="">
      <p:transition spd="slow" advTm="30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23E7B7-7302-45FF-9731-7B4179485407}"/>
              </a:ext>
            </a:extLst>
          </p:cNvPr>
          <p:cNvSpPr txBox="1"/>
          <p:nvPr/>
        </p:nvSpPr>
        <p:spPr>
          <a:xfrm>
            <a:off x="330200" y="698500"/>
            <a:ext cx="11645900" cy="461665"/>
          </a:xfrm>
          <a:prstGeom prst="rect">
            <a:avLst/>
          </a:prstGeom>
          <a:solidFill>
            <a:srgbClr val="7EC234"/>
          </a:solidFill>
        </p:spPr>
        <p:txBody>
          <a:bodyPr wrap="square" rtlCol="0">
            <a:spAutoFit/>
          </a:bodyPr>
          <a:lstStyle/>
          <a:p>
            <a:pPr algn="ctr"/>
            <a:r>
              <a:rPr lang="en-US" sz="2400" b="1" dirty="0"/>
              <a:t>CONTAMINATED WATER CONTINUES TO FLOW INTO THE  PACIFIC OCEAN</a:t>
            </a:r>
          </a:p>
        </p:txBody>
      </p:sp>
      <p:sp>
        <p:nvSpPr>
          <p:cNvPr id="3" name="TextBox 2">
            <a:extLst>
              <a:ext uri="{FF2B5EF4-FFF2-40B4-BE49-F238E27FC236}">
                <a16:creationId xmlns:a16="http://schemas.microsoft.com/office/drawing/2014/main" id="{CA7D5128-06D6-4B95-B8C7-0A67872C2077}"/>
              </a:ext>
            </a:extLst>
          </p:cNvPr>
          <p:cNvSpPr txBox="1"/>
          <p:nvPr/>
        </p:nvSpPr>
        <p:spPr>
          <a:xfrm>
            <a:off x="6896100" y="1516092"/>
            <a:ext cx="5080000" cy="5078313"/>
          </a:xfrm>
          <a:prstGeom prst="rect">
            <a:avLst/>
          </a:prstGeom>
          <a:noFill/>
        </p:spPr>
        <p:txBody>
          <a:bodyPr wrap="square" rtlCol="0">
            <a:spAutoFit/>
          </a:bodyPr>
          <a:lstStyle/>
          <a:p>
            <a:pPr marL="285750" indent="-285750">
              <a:buClr>
                <a:srgbClr val="7EC234"/>
              </a:buClr>
              <a:buFont typeface="Wingdings" panose="05000000000000000000" pitchFamily="2" charset="2"/>
              <a:buChar char="v"/>
            </a:pPr>
            <a:r>
              <a:rPr lang="en-US" dirty="0"/>
              <a:t>July - Radioactive cesium was 90 times higher and spread into the Pacific Ocean.</a:t>
            </a:r>
          </a:p>
          <a:p>
            <a:pPr marL="285750" indent="-285750">
              <a:buClr>
                <a:srgbClr val="7EC234"/>
              </a:buClr>
              <a:buFont typeface="Wingdings" panose="05000000000000000000" pitchFamily="2" charset="2"/>
              <a:buChar char="v"/>
            </a:pPr>
            <a:endParaRPr lang="en-US" dirty="0"/>
          </a:p>
          <a:p>
            <a:pPr marL="285750" indent="-285750">
              <a:buClr>
                <a:srgbClr val="7EC234"/>
              </a:buClr>
              <a:buFont typeface="Wingdings" panose="05000000000000000000" pitchFamily="2" charset="2"/>
              <a:buChar char="v"/>
            </a:pPr>
            <a:r>
              <a:rPr lang="en-US" dirty="0"/>
              <a:t>August - radioactive water leaking into the Pacific Ocean at a rate of 300 tons per day.</a:t>
            </a:r>
          </a:p>
          <a:p>
            <a:pPr marL="285750" indent="-285750">
              <a:buClr>
                <a:srgbClr val="7EC234"/>
              </a:buClr>
              <a:buFont typeface="Wingdings" panose="05000000000000000000" pitchFamily="2" charset="2"/>
              <a:buChar char="v"/>
            </a:pPr>
            <a:endParaRPr lang="en-US" dirty="0"/>
          </a:p>
          <a:p>
            <a:pPr marL="285750" indent="-285750">
              <a:buClr>
                <a:srgbClr val="7EC234"/>
              </a:buClr>
              <a:buFont typeface="Wingdings" panose="05000000000000000000" pitchFamily="2" charset="2"/>
              <a:buChar char="v"/>
            </a:pPr>
            <a:r>
              <a:rPr lang="en-US" dirty="0"/>
              <a:t>December - 230 tons of highly radioactive water are found in a tunnel beneath a building storing contaminated water.</a:t>
            </a:r>
          </a:p>
          <a:p>
            <a:pPr>
              <a:buClr>
                <a:srgbClr val="7EC234"/>
              </a:buClr>
            </a:pPr>
            <a:endParaRPr lang="en-US" dirty="0"/>
          </a:p>
          <a:p>
            <a:pPr marL="285750" indent="-285750">
              <a:buClr>
                <a:srgbClr val="7EC234"/>
              </a:buClr>
              <a:buFont typeface="Wingdings" panose="05000000000000000000" pitchFamily="2" charset="2"/>
              <a:buChar char="v"/>
            </a:pPr>
            <a:r>
              <a:rPr lang="en-US" dirty="0"/>
              <a:t>Since the nuclear disaster, over 1.25 million tons of waste water has accumulated, stored in well over 1,000 tanks on on-site. It will run out of land for water tanks this year.</a:t>
            </a:r>
          </a:p>
        </p:txBody>
      </p:sp>
      <p:pic>
        <p:nvPicPr>
          <p:cNvPr id="7" name="Picture 6">
            <a:extLst>
              <a:ext uri="{FF2B5EF4-FFF2-40B4-BE49-F238E27FC236}">
                <a16:creationId xmlns:a16="http://schemas.microsoft.com/office/drawing/2014/main" id="{25F4A920-9FA2-4BB8-A4E3-F3980058883D}"/>
              </a:ext>
            </a:extLst>
          </p:cNvPr>
          <p:cNvPicPr>
            <a:picLocks noChangeAspect="1"/>
          </p:cNvPicPr>
          <p:nvPr/>
        </p:nvPicPr>
        <p:blipFill>
          <a:blip r:embed="rId5"/>
          <a:stretch>
            <a:fillRect/>
          </a:stretch>
        </p:blipFill>
        <p:spPr>
          <a:xfrm>
            <a:off x="660400" y="1397000"/>
            <a:ext cx="5867400" cy="4762500"/>
          </a:xfrm>
          <a:prstGeom prst="rect">
            <a:avLst/>
          </a:prstGeom>
        </p:spPr>
      </p:pic>
      <p:pic>
        <p:nvPicPr>
          <p:cNvPr id="5" name="Audio 4">
            <a:hlinkClick r:id="" action="ppaction://media"/>
            <a:extLst>
              <a:ext uri="{FF2B5EF4-FFF2-40B4-BE49-F238E27FC236}">
                <a16:creationId xmlns:a16="http://schemas.microsoft.com/office/drawing/2014/main" id="{E983A068-2364-4CB9-AA36-30641B25DA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94841772"/>
      </p:ext>
    </p:extLst>
  </p:cSld>
  <p:clrMapOvr>
    <a:masterClrMapping/>
  </p:clrMapOvr>
  <mc:AlternateContent xmlns:mc="http://schemas.openxmlformats.org/markup-compatibility/2006" xmlns:p14="http://schemas.microsoft.com/office/powerpoint/2010/main">
    <mc:Choice Requires="p14">
      <p:transition spd="slow" p14:dur="2000" advTm="60117"/>
    </mc:Choice>
    <mc:Fallback xmlns="">
      <p:transition spd="slow" advTm="60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8BC9C-EAB4-48ED-965D-E4C54F7AFF5D}"/>
              </a:ext>
            </a:extLst>
          </p:cNvPr>
          <p:cNvSpPr>
            <a:spLocks noGrp="1"/>
          </p:cNvSpPr>
          <p:nvPr>
            <p:ph type="title"/>
          </p:nvPr>
        </p:nvSpPr>
        <p:spPr/>
        <p:txBody>
          <a:bodyPr/>
          <a:lstStyle/>
          <a:p>
            <a:r>
              <a:rPr lang="en-US" sz="3600" dirty="0"/>
              <a:t>CONTINUING THE RADIOACTIVE CONTAMINATION OF THE PACIFIC OCEAN!</a:t>
            </a:r>
          </a:p>
        </p:txBody>
      </p:sp>
      <p:sp>
        <p:nvSpPr>
          <p:cNvPr id="4" name="TextBox 3">
            <a:extLst>
              <a:ext uri="{FF2B5EF4-FFF2-40B4-BE49-F238E27FC236}">
                <a16:creationId xmlns:a16="http://schemas.microsoft.com/office/drawing/2014/main" id="{9D8D2946-4AE4-48C5-8E29-03F4706B7132}"/>
              </a:ext>
            </a:extLst>
          </p:cNvPr>
          <p:cNvSpPr txBox="1"/>
          <p:nvPr/>
        </p:nvSpPr>
        <p:spPr>
          <a:xfrm>
            <a:off x="591302" y="2445850"/>
            <a:ext cx="10571998" cy="3416320"/>
          </a:xfrm>
          <a:prstGeom prst="rect">
            <a:avLst/>
          </a:prstGeom>
          <a:noFill/>
        </p:spPr>
        <p:txBody>
          <a:bodyPr wrap="square" rtlCol="0">
            <a:spAutoFit/>
          </a:bodyPr>
          <a:lstStyle/>
          <a:p>
            <a:pPr marL="285750" indent="-285750">
              <a:buClr>
                <a:srgbClr val="7EC234"/>
              </a:buClr>
              <a:buFont typeface="Wingdings" panose="05000000000000000000" pitchFamily="2" charset="2"/>
              <a:buChar char="v"/>
            </a:pPr>
            <a:r>
              <a:rPr lang="en-US" dirty="0"/>
              <a:t>In 2020, the Japanese cabinet approved the dumping of radioactive water into the Pacific over a course of 30 years. They announced it will dump more than a million tons of contaminated wastewater into the Pacific Ocean, beginning in two years.</a:t>
            </a:r>
          </a:p>
          <a:p>
            <a:pPr>
              <a:buClr>
                <a:srgbClr val="7EC234"/>
              </a:buClr>
            </a:pPr>
            <a:endParaRPr lang="en-US" dirty="0"/>
          </a:p>
          <a:p>
            <a:pPr marL="285750" indent="-285750">
              <a:buClr>
                <a:srgbClr val="7EC234"/>
              </a:buClr>
              <a:buFont typeface="Wingdings" panose="05000000000000000000" pitchFamily="2" charset="2"/>
              <a:buChar char="v"/>
            </a:pPr>
            <a:r>
              <a:rPr lang="en-US" dirty="0"/>
              <a:t>The contaminated water contains many radionuclides, which we know impact the environment and human health — including strontium-90.</a:t>
            </a:r>
          </a:p>
          <a:p>
            <a:pPr marL="285750" indent="-285750">
              <a:buClr>
                <a:srgbClr val="7EC234"/>
              </a:buClr>
              <a:buFont typeface="Wingdings" panose="05000000000000000000" pitchFamily="2" charset="2"/>
              <a:buChar char="v"/>
            </a:pPr>
            <a:endParaRPr lang="en-US" dirty="0"/>
          </a:p>
          <a:p>
            <a:pPr marL="285750" indent="-285750">
              <a:buClr>
                <a:srgbClr val="7EC234"/>
              </a:buClr>
              <a:buFont typeface="Wingdings" panose="05000000000000000000" pitchFamily="2" charset="2"/>
              <a:buChar char="v"/>
            </a:pPr>
            <a:r>
              <a:rPr lang="en-US" dirty="0"/>
              <a:t>Leaked internal TEPCO documents showing that efforts to reduce radionuclides to non-detectable levels have not eliminated numerous radioactive elements, including iodine, ruthenium, rhodium, antimony, tellurium, cobalt and strontium</a:t>
            </a:r>
          </a:p>
          <a:p>
            <a:endParaRPr lang="en-US" dirty="0"/>
          </a:p>
          <a:p>
            <a:endParaRPr lang="en-US" dirty="0"/>
          </a:p>
        </p:txBody>
      </p:sp>
      <p:pic>
        <p:nvPicPr>
          <p:cNvPr id="3" name="Audio 2">
            <a:hlinkClick r:id="" action="ppaction://media"/>
            <a:extLst>
              <a:ext uri="{FF2B5EF4-FFF2-40B4-BE49-F238E27FC236}">
                <a16:creationId xmlns:a16="http://schemas.microsoft.com/office/drawing/2014/main" id="{972E885A-8C83-4B3C-AADB-EFB93EBE44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1681285"/>
      </p:ext>
    </p:extLst>
  </p:cSld>
  <p:clrMapOvr>
    <a:masterClrMapping/>
  </p:clrMapOvr>
  <mc:AlternateContent xmlns:mc="http://schemas.openxmlformats.org/markup-compatibility/2006" xmlns:p14="http://schemas.microsoft.com/office/powerpoint/2010/main">
    <mc:Choice Requires="p14">
      <p:transition spd="slow" p14:dur="2000" advTm="91558"/>
    </mc:Choice>
    <mc:Fallback xmlns="">
      <p:transition spd="slow" advTm="91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2.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TM03457503[[fn=Quotable]]</Template>
  <TotalTime>7545</TotalTime>
  <Words>992</Words>
  <Application>Microsoft Office PowerPoint</Application>
  <PresentationFormat>Widescreen</PresentationFormat>
  <Paragraphs>88</Paragraphs>
  <Slides>12</Slides>
  <Notes>10</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Calibri</vt:lpstr>
      <vt:lpstr>Century Gothic</vt:lpstr>
      <vt:lpstr>Wingdings</vt:lpstr>
      <vt:lpstr>Wingdings 2</vt:lpstr>
      <vt:lpstr>Quotable</vt:lpstr>
      <vt:lpstr>FUKUSHIMA A timeline of tragedy</vt:lpstr>
      <vt:lpstr>IN THE BEGINNING</vt:lpstr>
      <vt:lpstr>March 11, 2011 - Disaster strikes!!!</vt:lpstr>
      <vt:lpstr>THE MELTDOWNS BEGIN</vt:lpstr>
      <vt:lpstr>PowerPoint Presentation</vt:lpstr>
      <vt:lpstr>Radiation releases from Units 1– 4 forced the evacuation of about 165,000 residents.  </vt:lpstr>
      <vt:lpstr>APRIL 2011 – RADIOACTIVE WATER LEAKING AND DUMPED INTO THE PACIFIC OCEAN</vt:lpstr>
      <vt:lpstr>PowerPoint Presentation</vt:lpstr>
      <vt:lpstr>CONTINUING THE RADIOACTIVE CONTAMINATION OF THE PACIFIC OCEAN!</vt:lpstr>
      <vt:lpstr>RADIOACTIVE TESTING OF PACIFIC OCEAN WATER FOR RADIOACTIVITY FROM FUKUSHIMA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FUKUSHIMA A timeline of tragedy</dc:title>
  <dc:creator>Molly Johnson</dc:creator>
  <cp:lastModifiedBy>Molly Johnson</cp:lastModifiedBy>
  <cp:revision>16</cp:revision>
  <dcterms:created xsi:type="dcterms:W3CDTF">2022-02-27T17:37:34Z</dcterms:created>
  <dcterms:modified xsi:type="dcterms:W3CDTF">2022-03-26T16:24:34Z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